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6" r:id="rId2"/>
    <p:sldId id="348" r:id="rId3"/>
    <p:sldId id="272" r:id="rId4"/>
    <p:sldId id="342" r:id="rId5"/>
    <p:sldId id="343" r:id="rId6"/>
    <p:sldId id="316" r:id="rId7"/>
    <p:sldId id="331" r:id="rId8"/>
    <p:sldId id="332" r:id="rId9"/>
    <p:sldId id="333" r:id="rId10"/>
    <p:sldId id="335" r:id="rId11"/>
    <p:sldId id="334" r:id="rId12"/>
    <p:sldId id="336" r:id="rId13"/>
    <p:sldId id="337" r:id="rId14"/>
    <p:sldId id="338" r:id="rId15"/>
    <p:sldId id="344" r:id="rId16"/>
    <p:sldId id="345" r:id="rId17"/>
    <p:sldId id="340" r:id="rId18"/>
    <p:sldId id="341" r:id="rId19"/>
    <p:sldId id="346" r:id="rId20"/>
    <p:sldId id="347" r:id="rId21"/>
    <p:sldId id="271" r:id="rId22"/>
  </p:sldIdLst>
  <p:sldSz cx="9144000" cy="6858000" type="screen4x3"/>
  <p:notesSz cx="6735763" cy="9799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F927"/>
    <a:srgbClr val="B8B400"/>
    <a:srgbClr val="BE6CAE"/>
    <a:srgbClr val="F4B270"/>
    <a:srgbClr val="0F70DB"/>
    <a:srgbClr val="A08A9A"/>
    <a:srgbClr val="A39587"/>
    <a:srgbClr val="36499A"/>
    <a:srgbClr val="5549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86975" autoAdjust="0"/>
  </p:normalViewPr>
  <p:slideViewPr>
    <p:cSldViewPr>
      <p:cViewPr varScale="1">
        <p:scale>
          <a:sx n="88" d="100"/>
          <a:sy n="88" d="100"/>
        </p:scale>
        <p:origin x="124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1B495-96AC-4DC9-A244-E2AE972A2A25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35013"/>
            <a:ext cx="4897437" cy="3675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54828"/>
            <a:ext cx="5388610" cy="440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07955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07955"/>
            <a:ext cx="2918831" cy="48998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CA733E-6B7A-4403-8792-BEABD3E79A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505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74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5022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47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827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55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2075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8729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6409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60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18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06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29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42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810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77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179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505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675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CA733E-6B7A-4403-8792-BEABD3E79A8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31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F8D20BB-784F-496F-880A-FC12B5AE45A8}" type="datetimeFigureOut">
              <a:rPr lang="ko-KR" altLang="en-US" smtClean="0"/>
              <a:pPr/>
              <a:t>2020-11-03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1B40CA-1382-4A32-9EEB-39DAED1036F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tx1"/>
            </a:gs>
            <a:gs pos="100000">
              <a:srgbClr val="36499A"/>
            </a:gs>
            <a:gs pos="65000">
              <a:srgbClr val="00206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20688"/>
            <a:ext cx="8229600" cy="55054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2"/>
          </a:solidFill>
          <a:latin typeface="Trebuchet MS" pitchFamily="34" charset="0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2"/>
          </a:solidFill>
          <a:latin typeface="Trebuchet MS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2"/>
          </a:solidFill>
          <a:latin typeface="Trebuchet MS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2"/>
          </a:solidFill>
          <a:latin typeface="Trebuchet MS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 baseline="0">
          <a:solidFill>
            <a:schemeClr val="bg2"/>
          </a:solidFill>
          <a:latin typeface="Trebuchet MS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5.jpe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44.png"/><Relationship Id="rId5" Type="http://schemas.openxmlformats.org/officeDocument/2006/relationships/image" Target="../media/image11.png"/><Relationship Id="rId15" Type="http://schemas.openxmlformats.org/officeDocument/2006/relationships/image" Target="../media/image47.png"/><Relationship Id="rId10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mailto:clee0@naver.com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.jpeg"/><Relationship Id="rId3" Type="http://schemas.openxmlformats.org/officeDocument/2006/relationships/image" Target="../media/image9.png"/><Relationship Id="rId7" Type="http://schemas.openxmlformats.org/officeDocument/2006/relationships/image" Target="../media/image15.jpeg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4.jpg"/><Relationship Id="rId5" Type="http://schemas.openxmlformats.org/officeDocument/2006/relationships/image" Target="../media/image11.png"/><Relationship Id="rId10" Type="http://schemas.openxmlformats.org/officeDocument/2006/relationships/image" Target="../media/image18.jpeg"/><Relationship Id="rId4" Type="http://schemas.openxmlformats.org/officeDocument/2006/relationships/image" Target="../media/image10.png"/><Relationship Id="rId9" Type="http://schemas.openxmlformats.org/officeDocument/2006/relationships/image" Target="../media/image17.jpe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jpe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rgbClr val="36499A"/>
            </a:gs>
            <a:gs pos="65000">
              <a:srgbClr val="00206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6791" y="170080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2"/>
                </a:solidFill>
              </a:rPr>
              <a:t>MES </a:t>
            </a:r>
            <a:r>
              <a:rPr lang="ko-KR" altLang="en-US" sz="4400" b="1" dirty="0" smtClean="0">
                <a:solidFill>
                  <a:schemeClr val="bg2"/>
                </a:solidFill>
              </a:rPr>
              <a:t>서버 및 </a:t>
            </a:r>
            <a:r>
              <a:rPr lang="en-US" altLang="ko-KR" sz="4400" b="1" dirty="0" smtClean="0">
                <a:solidFill>
                  <a:schemeClr val="bg2"/>
                </a:solidFill>
              </a:rPr>
              <a:t>S/W </a:t>
            </a:r>
            <a:r>
              <a:rPr lang="ko-KR" altLang="en-US" sz="4400" b="1" dirty="0" smtClean="0">
                <a:solidFill>
                  <a:schemeClr val="bg2"/>
                </a:solidFill>
              </a:rPr>
              <a:t>솔루션</a:t>
            </a:r>
            <a:endParaRPr lang="en-US" altLang="ko-KR" sz="4400" b="1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2800" b="1" dirty="0" smtClean="0">
                <a:solidFill>
                  <a:schemeClr val="bg2"/>
                </a:solidFill>
              </a:rPr>
              <a:t>(</a:t>
            </a:r>
            <a:r>
              <a:rPr lang="en-US" altLang="ko-KR" sz="2800" b="1" dirty="0" err="1" smtClean="0">
                <a:solidFill>
                  <a:schemeClr val="bg2"/>
                </a:solidFill>
              </a:rPr>
              <a:t>IoT</a:t>
            </a:r>
            <a:r>
              <a:rPr lang="en-US" altLang="ko-KR" sz="2800" b="1" dirty="0" smtClean="0">
                <a:solidFill>
                  <a:schemeClr val="bg2"/>
                </a:solidFill>
              </a:rPr>
              <a:t> </a:t>
            </a:r>
            <a:r>
              <a:rPr lang="ko-KR" altLang="en-US" sz="2800" b="1" dirty="0" smtClean="0">
                <a:solidFill>
                  <a:schemeClr val="bg2"/>
                </a:solidFill>
              </a:rPr>
              <a:t>기술을 활용한 공정모니터링</a:t>
            </a:r>
            <a:r>
              <a:rPr lang="en-US" altLang="ko-KR" sz="2800" b="1" dirty="0" smtClean="0">
                <a:solidFill>
                  <a:schemeClr val="bg2"/>
                </a:solidFill>
              </a:rPr>
              <a:t>)</a:t>
            </a:r>
            <a:r>
              <a:rPr lang="ko-KR" altLang="en-US" sz="2800" b="1" dirty="0" smtClean="0">
                <a:solidFill>
                  <a:schemeClr val="bg2"/>
                </a:solidFill>
              </a:rPr>
              <a:t> </a:t>
            </a:r>
            <a:endParaRPr lang="ko-KR" altLang="en-US" sz="2800" b="1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784" y="4509120"/>
            <a:ext cx="4102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bg2"/>
                </a:solidFill>
              </a:rPr>
              <a:t>(</a:t>
            </a:r>
            <a:r>
              <a:rPr lang="ko-KR" altLang="en-US" sz="3200" b="1" dirty="0" smtClean="0">
                <a:solidFill>
                  <a:schemeClr val="bg2"/>
                </a:solidFill>
              </a:rPr>
              <a:t>주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)</a:t>
            </a:r>
            <a:r>
              <a:rPr lang="ko-KR" altLang="en-US" sz="3200" b="1" dirty="0" err="1" smtClean="0">
                <a:solidFill>
                  <a:schemeClr val="bg2"/>
                </a:solidFill>
              </a:rPr>
              <a:t>이미지데이</a:t>
            </a:r>
            <a:endParaRPr lang="en-US" altLang="ko-KR" sz="3200" b="1" dirty="0" smtClean="0">
              <a:solidFill>
                <a:schemeClr val="bg2"/>
              </a:solidFill>
            </a:endParaRPr>
          </a:p>
          <a:p>
            <a:pPr algn="ctr"/>
            <a:r>
              <a:rPr lang="en-US" altLang="ko-KR" sz="3200" b="1" dirty="0" err="1" smtClean="0">
                <a:solidFill>
                  <a:schemeClr val="bg2"/>
                </a:solidFill>
              </a:rPr>
              <a:t>imageDei</a:t>
            </a:r>
            <a:r>
              <a:rPr lang="en-US" altLang="ko-KR" sz="3200" b="1" dirty="0" smtClean="0">
                <a:solidFill>
                  <a:schemeClr val="bg2"/>
                </a:solidFill>
              </a:rPr>
              <a:t> Co., Ltd</a:t>
            </a:r>
            <a:endParaRPr lang="ko-KR" altLang="en-US" sz="32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itchFamily="34" charset="0"/>
              </a:rPr>
              <a:t>Viewer 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모니터링 통계 기능 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테이블 통계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63" y="1268760"/>
            <a:ext cx="7314745" cy="44845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29663" y="5805264"/>
            <a:ext cx="7314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+mn-ea"/>
              </a:rPr>
              <a:t>30</a:t>
            </a:r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개 센서</a:t>
            </a:r>
            <a:r>
              <a:rPr lang="en-US" altLang="ko-KR" sz="1200" b="1" dirty="0" smtClean="0">
                <a:solidFill>
                  <a:srgbClr val="FFFF00"/>
                </a:solidFill>
                <a:latin typeface="+mn-ea"/>
              </a:rPr>
              <a:t>, 100</a:t>
            </a:r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만개 데이터 기준 </a:t>
            </a:r>
            <a:r>
              <a:rPr lang="en-US" altLang="ko-KR" sz="1200" b="1" dirty="0" smtClean="0">
                <a:solidFill>
                  <a:srgbClr val="FFFF00"/>
                </a:solidFill>
                <a:latin typeface="+mn-ea"/>
              </a:rPr>
              <a:t>10</a:t>
            </a:r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초 이내 빠른 속도로 통계 작성</a:t>
            </a:r>
            <a:endParaRPr lang="en-US" altLang="ko-KR" sz="1200" b="1" dirty="0" smtClean="0">
              <a:solidFill>
                <a:srgbClr val="FFFF00"/>
              </a:solidFill>
              <a:latin typeface="+mn-ea"/>
            </a:endParaRPr>
          </a:p>
          <a:p>
            <a:r>
              <a:rPr lang="en-US" altLang="ko-KR" sz="1200" b="1" dirty="0" smtClean="0">
                <a:solidFill>
                  <a:srgbClr val="FFFF00"/>
                </a:solidFill>
                <a:latin typeface="+mn-ea"/>
              </a:rPr>
              <a:t>Excel </a:t>
            </a:r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파일을 이용한 데이터 통계 저장 가능</a:t>
            </a:r>
            <a:endParaRPr lang="en-US" altLang="ko-KR" sz="12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852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itchFamily="34" charset="0"/>
              </a:rPr>
              <a:t>Viewer 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모니터링 통계 기능 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그래프 통계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196752"/>
            <a:ext cx="7272808" cy="446656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99592" y="5805264"/>
            <a:ext cx="7272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 smtClean="0">
                <a:solidFill>
                  <a:srgbClr val="FFFF00"/>
                </a:solidFill>
                <a:latin typeface="+mn-ea"/>
              </a:rPr>
              <a:t>Visualization Toolkit</a:t>
            </a:r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을 사용하여 </a:t>
            </a:r>
            <a:r>
              <a:rPr lang="en-US" altLang="ko-KR" sz="1200" b="1" dirty="0" smtClean="0">
                <a:solidFill>
                  <a:srgbClr val="FFFF00"/>
                </a:solidFill>
                <a:latin typeface="+mn-ea"/>
              </a:rPr>
              <a:t>100</a:t>
            </a:r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만개 이상의 데이터도 빠르게 그래프로 통계를 작성</a:t>
            </a:r>
            <a:endParaRPr lang="en-US" altLang="ko-KR" sz="1200" b="1" dirty="0" smtClean="0">
              <a:solidFill>
                <a:srgbClr val="FFFF00"/>
              </a:solidFill>
              <a:latin typeface="+mn-ea"/>
            </a:endParaRPr>
          </a:p>
          <a:p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그래프 확대</a:t>
            </a:r>
            <a:r>
              <a:rPr lang="en-US" altLang="ko-KR" sz="1200" b="1" dirty="0" smtClean="0">
                <a:solidFill>
                  <a:srgbClr val="FFFF00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축소</a:t>
            </a:r>
            <a:r>
              <a:rPr lang="en-US" altLang="ko-KR" sz="1200" b="1" dirty="0" smtClean="0">
                <a:solidFill>
                  <a:srgbClr val="FFFF00"/>
                </a:solidFill>
                <a:latin typeface="+mn-ea"/>
              </a:rPr>
              <a:t>, </a:t>
            </a:r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영역 설정 을 빠르게 가능</a:t>
            </a:r>
            <a:endParaRPr lang="en-US" altLang="ko-KR" sz="1200" b="1" dirty="0" smtClean="0">
              <a:solidFill>
                <a:srgbClr val="FFFF00"/>
              </a:solidFill>
              <a:latin typeface="+mn-ea"/>
            </a:endParaRPr>
          </a:p>
          <a:p>
            <a:r>
              <a:rPr lang="en-US" altLang="ko-KR" sz="1200" b="1" dirty="0" smtClean="0">
                <a:solidFill>
                  <a:srgbClr val="FFFF00"/>
                </a:solidFill>
                <a:latin typeface="+mn-ea"/>
              </a:rPr>
              <a:t>Excel </a:t>
            </a:r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파일을 이용한 데이터 통계 저장 가능</a:t>
            </a:r>
            <a:endParaRPr lang="en-US" altLang="ko-KR" sz="12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645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스마트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Trebuchet MS" pitchFamily="34" charset="0"/>
              </a:rPr>
              <a:t>알람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 기능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196752"/>
            <a:ext cx="4752528" cy="20007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936" y="1988840"/>
            <a:ext cx="4752528" cy="2008574"/>
          </a:xfrm>
          <a:prstGeom prst="rect">
            <a:avLst/>
          </a:prstGeom>
        </p:spPr>
      </p:pic>
      <p:sp>
        <p:nvSpPr>
          <p:cNvPr id="7" name="왼쪽/오른쪽 화살표 6"/>
          <p:cNvSpPr/>
          <p:nvPr/>
        </p:nvSpPr>
        <p:spPr>
          <a:xfrm rot="5400000">
            <a:off x="1163584" y="4704917"/>
            <a:ext cx="795901" cy="260291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왼쪽/오른쪽 화살표 9"/>
          <p:cNvSpPr/>
          <p:nvPr/>
        </p:nvSpPr>
        <p:spPr>
          <a:xfrm rot="5400000">
            <a:off x="3863884" y="4632907"/>
            <a:ext cx="795901" cy="260291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/오른쪽 화살표 10"/>
          <p:cNvSpPr/>
          <p:nvPr/>
        </p:nvSpPr>
        <p:spPr>
          <a:xfrm rot="5400000">
            <a:off x="6824475" y="4632906"/>
            <a:ext cx="795901" cy="260291"/>
          </a:xfrm>
          <a:prstGeom prst="left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5464483"/>
            <a:ext cx="2448272" cy="77424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5199159"/>
            <a:ext cx="1368152" cy="13681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5161002"/>
            <a:ext cx="1286272" cy="128627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807821" y="46503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화면알람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4490454" y="46503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소리알람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7352572" y="465683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메일알람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25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Multi view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 기능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052736"/>
            <a:ext cx="7950408" cy="512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9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센서 제어 아이템 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Drag &amp; Drop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 기능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707" y="1067544"/>
            <a:ext cx="6304545" cy="4957009"/>
          </a:xfrm>
          <a:prstGeom prst="rect">
            <a:avLst/>
          </a:prstGeom>
        </p:spPr>
      </p:pic>
      <p:sp>
        <p:nvSpPr>
          <p:cNvPr id="2" name="아래로 구부러진 화살표 1"/>
          <p:cNvSpPr/>
          <p:nvPr/>
        </p:nvSpPr>
        <p:spPr>
          <a:xfrm>
            <a:off x="2987824" y="4509120"/>
            <a:ext cx="1368152" cy="432048"/>
          </a:xfrm>
          <a:prstGeom prst="curvedDownArrow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15616" y="6150747"/>
            <a:ext cx="7314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mtClean="0">
                <a:solidFill>
                  <a:srgbClr val="FFFF00"/>
                </a:solidFill>
                <a:latin typeface="+mn-ea"/>
              </a:rPr>
              <a:t>쉽게 사용자가 원하는 배치 가능</a:t>
            </a:r>
            <a:endParaRPr lang="en-US" altLang="ko-KR" sz="1200" b="1" dirty="0" smtClean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42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원격으로 중계기 및 센서 설정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996952"/>
            <a:ext cx="1512168" cy="1512168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1929476" y="3501008"/>
            <a:ext cx="1152128" cy="432048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81322" y="2978368"/>
            <a:ext cx="233942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센서 구성 정보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제어 구성 정보</a:t>
            </a:r>
            <a:r>
              <a:rPr lang="en-US" altLang="ko-KR" b="1" dirty="0" smtClean="0">
                <a:solidFill>
                  <a:schemeClr val="bg1"/>
                </a:solidFill>
              </a:rPr>
              <a:t/>
            </a:r>
            <a:br>
              <a:rPr lang="en-US" altLang="ko-KR" b="1" dirty="0" smtClean="0">
                <a:solidFill>
                  <a:schemeClr val="bg1"/>
                </a:solidFill>
              </a:rPr>
            </a:br>
            <a:r>
              <a:rPr lang="ko-KR" altLang="en-US" b="1" dirty="0" smtClean="0">
                <a:solidFill>
                  <a:schemeClr val="bg1"/>
                </a:solidFill>
              </a:rPr>
              <a:t>센서 </a:t>
            </a:r>
            <a:r>
              <a:rPr lang="en-US" altLang="ko-KR" b="1" dirty="0" smtClean="0">
                <a:solidFill>
                  <a:schemeClr val="bg1"/>
                </a:solidFill>
              </a:rPr>
              <a:t>Driver(Python)</a:t>
            </a: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제어 </a:t>
            </a:r>
            <a:r>
              <a:rPr lang="en-US" altLang="ko-KR" b="1" dirty="0" smtClean="0">
                <a:solidFill>
                  <a:schemeClr val="bg1"/>
                </a:solidFill>
              </a:rPr>
              <a:t>Driver(Python)</a:t>
            </a:r>
            <a:endParaRPr lang="en-US" altLang="ko-KR" dirty="0"/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사용자 설정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644" y="2333514"/>
            <a:ext cx="3600400" cy="155838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090" y="658267"/>
            <a:ext cx="3577509" cy="158797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0745" y="4005064"/>
            <a:ext cx="3564854" cy="258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5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직선 연결선 26"/>
          <p:cNvCxnSpPr/>
          <p:nvPr/>
        </p:nvCxnSpPr>
        <p:spPr>
          <a:xfrm>
            <a:off x="210370" y="3953747"/>
            <a:ext cx="5081709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가상 센서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988840"/>
            <a:ext cx="3515127" cy="381642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95536" y="3557199"/>
            <a:ext cx="767928" cy="860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중계기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53" y="3701824"/>
            <a:ext cx="435625" cy="4356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2266" y="410757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Sensor1</a:t>
            </a:r>
            <a:endParaRPr lang="ko-KR" altLang="en-US" sz="1200" dirty="0"/>
          </a:p>
        </p:txBody>
      </p:sp>
      <p:sp>
        <p:nvSpPr>
          <p:cNvPr id="18" name="직사각형 17"/>
          <p:cNvSpPr/>
          <p:nvPr/>
        </p:nvSpPr>
        <p:spPr>
          <a:xfrm>
            <a:off x="4355976" y="3557199"/>
            <a:ext cx="767928" cy="860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중계기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72706" y="410757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Sensor2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352" y="3652364"/>
            <a:ext cx="460918" cy="460918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95536" y="3115555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20</a:t>
            </a:r>
            <a:r>
              <a:rPr lang="en-US" altLang="ko-KR" dirty="0">
                <a:solidFill>
                  <a:schemeClr val="bg1"/>
                </a:solidFill>
              </a:rPr>
              <a:t> °C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343852" y="3100744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30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°C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0371" y="3102169"/>
            <a:ext cx="5081709" cy="1550967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1985609" y="3815547"/>
            <a:ext cx="288032" cy="27640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383819" y="3815547"/>
            <a:ext cx="288032" cy="276401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42561" y="1746415"/>
            <a:ext cx="19639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센서는 없지만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온도는 추정 가능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en-US" altLang="ko-KR" b="1" dirty="0" smtClean="0">
                <a:solidFill>
                  <a:schemeClr val="bg1"/>
                </a:solidFill>
              </a:rPr>
              <a:t>23.3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°C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위쪽 화살표 28"/>
          <p:cNvSpPr/>
          <p:nvPr/>
        </p:nvSpPr>
        <p:spPr>
          <a:xfrm>
            <a:off x="2024561" y="2529540"/>
            <a:ext cx="210127" cy="1216907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위쪽 화살표 29"/>
          <p:cNvSpPr/>
          <p:nvPr/>
        </p:nvSpPr>
        <p:spPr>
          <a:xfrm>
            <a:off x="3405803" y="2529540"/>
            <a:ext cx="210127" cy="1216907"/>
          </a:xfrm>
          <a:prstGeom prst="up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640701" y="4076229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No sensor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957214" y="4092185"/>
            <a:ext cx="10567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No sensor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3173446" y="2196800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26.6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°C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 flipV="1">
            <a:off x="2154710" y="4393331"/>
            <a:ext cx="773399" cy="1544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2928109" y="4370139"/>
            <a:ext cx="553356" cy="1577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2454854" y="5926305"/>
            <a:ext cx="1459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Virtual sensors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246110" y="5839892"/>
            <a:ext cx="45056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제약 없이 모든 센서를 사용하여 가상 센서 생성 가능</a:t>
            </a:r>
            <a:endParaRPr lang="en-US" altLang="ko-KR" sz="12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42" name="아래로 구부러진 화살표 41"/>
          <p:cNvSpPr/>
          <p:nvPr/>
        </p:nvSpPr>
        <p:spPr>
          <a:xfrm>
            <a:off x="6463194" y="3599523"/>
            <a:ext cx="1368152" cy="432048"/>
          </a:xfrm>
          <a:prstGeom prst="curvedDownArrow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33299" y="2336415"/>
            <a:ext cx="1625145" cy="147913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직선 화살표 연결선 43"/>
          <p:cNvCxnSpPr/>
          <p:nvPr/>
        </p:nvCxnSpPr>
        <p:spPr>
          <a:xfrm flipH="1" flipV="1">
            <a:off x="6071316" y="1540354"/>
            <a:ext cx="1760030" cy="796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7" name="직사각형 46"/>
          <p:cNvSpPr/>
          <p:nvPr/>
        </p:nvSpPr>
        <p:spPr>
          <a:xfrm>
            <a:off x="4792337" y="1269062"/>
            <a:ext cx="3740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Python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제약 없이 가상 센서 구성 가능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2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자동 및 수동 제어 기능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41106" y="1236102"/>
            <a:ext cx="998506" cy="5040560"/>
            <a:chOff x="395536" y="1412776"/>
            <a:chExt cx="998506" cy="5040560"/>
          </a:xfrm>
        </p:grpSpPr>
        <p:sp>
          <p:nvSpPr>
            <p:cNvPr id="13" name="직사각형 12"/>
            <p:cNvSpPr/>
            <p:nvPr/>
          </p:nvSpPr>
          <p:spPr>
            <a:xfrm>
              <a:off x="395536" y="1412776"/>
              <a:ext cx="998506" cy="50405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중계기</a:t>
              </a: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339" y="1773849"/>
              <a:ext cx="435625" cy="43562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692" y="2534887"/>
              <a:ext cx="460918" cy="46091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24445" y="2151126"/>
              <a:ext cx="739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Sensor1</a:t>
              </a:r>
              <a:endParaRPr lang="ko-KR" alt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945" y="2924944"/>
              <a:ext cx="739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Sensor2</a:t>
              </a:r>
              <a:endParaRPr lang="ko-KR" altLang="en-US" sz="1200" dirty="0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288" y="3411901"/>
              <a:ext cx="478077" cy="53132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1894" y="3881300"/>
              <a:ext cx="739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Sensor3</a:t>
              </a: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7002" y="4291992"/>
              <a:ext cx="518300" cy="50961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29944" y="4750555"/>
              <a:ext cx="739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Sensor4</a:t>
              </a: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938" y="5304603"/>
              <a:ext cx="584368" cy="58436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95822" y="5888971"/>
              <a:ext cx="786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Control1</a:t>
              </a:r>
            </a:p>
          </p:txBody>
        </p:sp>
      </p:grpSp>
      <p:sp>
        <p:nvSpPr>
          <p:cNvPr id="17" name="오른쪽 화살표 16"/>
          <p:cNvSpPr/>
          <p:nvPr/>
        </p:nvSpPr>
        <p:spPr>
          <a:xfrm>
            <a:off x="1410579" y="3983174"/>
            <a:ext cx="864809" cy="37107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966" y="3302587"/>
            <a:ext cx="1440160" cy="144016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617744" y="4616633"/>
            <a:ext cx="22088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Auto Control Script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(Python)</a:t>
            </a:r>
            <a:endParaRPr lang="ko-KR" altLang="en-US" dirty="0"/>
          </a:p>
        </p:txBody>
      </p:sp>
      <p:sp>
        <p:nvSpPr>
          <p:cNvPr id="22" name="오른쪽 화살표 21"/>
          <p:cNvSpPr/>
          <p:nvPr/>
        </p:nvSpPr>
        <p:spPr>
          <a:xfrm>
            <a:off x="3503601" y="3983172"/>
            <a:ext cx="864809" cy="37107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3" t="50067" r="78193" b="31803"/>
          <a:stretch/>
        </p:blipFill>
        <p:spPr>
          <a:xfrm>
            <a:off x="4546923" y="3417966"/>
            <a:ext cx="1130411" cy="113041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197882" y="4624222"/>
            <a:ext cx="1725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Control Device</a:t>
            </a:r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1783" y="3485785"/>
            <a:ext cx="2388205" cy="1191372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5770421" y="3983173"/>
            <a:ext cx="683169" cy="37107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958" y="1286230"/>
            <a:ext cx="854224" cy="854224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0860" y="1179522"/>
            <a:ext cx="1512168" cy="9977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오른쪽 화살표 27"/>
          <p:cNvSpPr/>
          <p:nvPr/>
        </p:nvSpPr>
        <p:spPr>
          <a:xfrm>
            <a:off x="2757902" y="1451904"/>
            <a:ext cx="631471" cy="37107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 rot="5400000">
            <a:off x="4639377" y="2785761"/>
            <a:ext cx="589658" cy="37107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5548566" y="2610181"/>
            <a:ext cx="1810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Manual Control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18328" y="1453233"/>
            <a:ext cx="1574559" cy="115848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53590" y="961048"/>
            <a:ext cx="2283083" cy="157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1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0892" y="385255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멀티 플랫폼 지원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7544" y="1187901"/>
            <a:ext cx="385394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중계기 </a:t>
            </a:r>
            <a:r>
              <a:rPr lang="en-US" altLang="ko-KR" dirty="0" smtClean="0">
                <a:solidFill>
                  <a:schemeClr val="bg1"/>
                </a:solidFill>
              </a:rPr>
              <a:t>: Linux, Windows, OSX </a:t>
            </a:r>
            <a:r>
              <a:rPr lang="ko-KR" altLang="en-US" dirty="0" smtClean="0">
                <a:solidFill>
                  <a:schemeClr val="bg1"/>
                </a:solidFill>
              </a:rPr>
              <a:t>지원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서버    </a:t>
            </a:r>
            <a:r>
              <a:rPr lang="en-US" altLang="ko-KR" dirty="0" smtClean="0">
                <a:solidFill>
                  <a:schemeClr val="bg1"/>
                </a:solidFill>
              </a:rPr>
              <a:t>: Linux, Windows, OSX </a:t>
            </a:r>
            <a:r>
              <a:rPr lang="ko-KR" altLang="en-US" dirty="0" smtClean="0">
                <a:solidFill>
                  <a:schemeClr val="bg1"/>
                </a:solidFill>
              </a:rPr>
              <a:t>지원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Viewer : Linux, Windows, OSX </a:t>
            </a:r>
            <a:r>
              <a:rPr lang="ko-KR" altLang="en-US" dirty="0" smtClean="0">
                <a:solidFill>
                  <a:schemeClr val="bg1"/>
                </a:solidFill>
              </a:rPr>
              <a:t>지원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CPU: x86, x64, Arm </a:t>
            </a:r>
            <a:r>
              <a:rPr lang="ko-KR" altLang="en-US" dirty="0" smtClean="0">
                <a:solidFill>
                  <a:schemeClr val="bg1"/>
                </a:solidFill>
              </a:rPr>
              <a:t>지원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924944"/>
            <a:ext cx="3932442" cy="256701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1666874" y="5491954"/>
            <a:ext cx="1720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OSX </a:t>
            </a:r>
            <a:r>
              <a:rPr lang="ko-KR" altLang="en-US" dirty="0" smtClean="0">
                <a:solidFill>
                  <a:schemeClr val="bg1"/>
                </a:solidFill>
              </a:rPr>
              <a:t>용 </a:t>
            </a:r>
            <a:r>
              <a:rPr lang="en-US" altLang="ko-KR" dirty="0" smtClean="0">
                <a:solidFill>
                  <a:schemeClr val="bg1"/>
                </a:solidFill>
              </a:rPr>
              <a:t>Viewer</a:t>
            </a:r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6300192" y="5463603"/>
            <a:ext cx="1818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Linux </a:t>
            </a:r>
            <a:r>
              <a:rPr lang="ko-KR" altLang="en-US" dirty="0" smtClean="0">
                <a:solidFill>
                  <a:schemeClr val="bg1"/>
                </a:solidFill>
              </a:rPr>
              <a:t>용 </a:t>
            </a:r>
            <a:r>
              <a:rPr lang="en-US" altLang="ko-KR" dirty="0" smtClean="0">
                <a:solidFill>
                  <a:schemeClr val="bg1"/>
                </a:solidFill>
              </a:rPr>
              <a:t>Viewer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48" y="2924943"/>
            <a:ext cx="4135660" cy="258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0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다양한 구성을 통한 제품 확장 가능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3" y="1628800"/>
            <a:ext cx="3024335" cy="144016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7059" y="1772816"/>
            <a:ext cx="1433251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2"/>
                </a:solidFill>
              </a:rPr>
              <a:t>중계기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17059" y="2193831"/>
            <a:ext cx="1433251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2"/>
                </a:solidFill>
              </a:rPr>
              <a:t>Server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17059" y="2614846"/>
            <a:ext cx="1433251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2"/>
                </a:solidFill>
              </a:rPr>
              <a:t>Viewer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37081" y="4526154"/>
            <a:ext cx="1810336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2"/>
                </a:solidFill>
              </a:rPr>
              <a:t>중계기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1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370149" y="4617130"/>
            <a:ext cx="1810336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2"/>
                </a:solidFill>
              </a:rPr>
              <a:t>Server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4877" y="4637021"/>
            <a:ext cx="1810336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2"/>
                </a:solidFill>
              </a:rPr>
              <a:t>Viewer PC1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39550" y="3068960"/>
            <a:ext cx="3024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단일 솔루션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소규모 모니터링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031" y="1778271"/>
            <a:ext cx="1268849" cy="1146673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286114" y="1325959"/>
            <a:ext cx="3528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서버 중계기 뷰어를 하나의 </a:t>
            </a:r>
            <a:r>
              <a:rPr lang="en-US" altLang="ko-KR" sz="1200" b="1" dirty="0" smtClean="0">
                <a:solidFill>
                  <a:srgbClr val="FFFF00"/>
                </a:solidFill>
                <a:latin typeface="+mn-ea"/>
              </a:rPr>
              <a:t>Device</a:t>
            </a:r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에 모두 실행</a:t>
            </a:r>
            <a:endParaRPr lang="en-US" altLang="ko-KR" sz="12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531941" y="1612783"/>
            <a:ext cx="3528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서버와 뷰어를 같은 </a:t>
            </a:r>
            <a:r>
              <a:rPr lang="en-US" altLang="ko-KR" sz="1200" b="1" dirty="0" smtClean="0">
                <a:solidFill>
                  <a:srgbClr val="FFFF00"/>
                </a:solidFill>
                <a:latin typeface="+mn-ea"/>
              </a:rPr>
              <a:t>Device</a:t>
            </a:r>
            <a:r>
              <a:rPr lang="ko-KR" altLang="en-US" sz="1200" b="1" dirty="0" smtClean="0">
                <a:solidFill>
                  <a:srgbClr val="FFFF00"/>
                </a:solidFill>
                <a:latin typeface="+mn-ea"/>
              </a:rPr>
              <a:t>에 실행</a:t>
            </a:r>
            <a:endParaRPr lang="en-US" altLang="ko-KR" sz="1200" b="1" dirty="0" smtClean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055071" y="3068960"/>
            <a:ext cx="3024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중계기 분리 솔루션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중간 규모 모니터링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355976" y="1905799"/>
            <a:ext cx="3024335" cy="98604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7527782" y="1868882"/>
            <a:ext cx="1433251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2"/>
                </a:solidFill>
              </a:rPr>
              <a:t>중계기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1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33482" y="2067334"/>
            <a:ext cx="1433251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2"/>
                </a:solidFill>
              </a:rPr>
              <a:t>Server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33482" y="2460330"/>
            <a:ext cx="1433251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2"/>
                </a:solidFill>
              </a:rPr>
              <a:t>Viewer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527782" y="2306489"/>
            <a:ext cx="1433251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2"/>
                </a:solidFill>
              </a:rPr>
              <a:t>중계기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2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527782" y="2744096"/>
            <a:ext cx="1433251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2"/>
                </a:solidFill>
              </a:rPr>
              <a:t>중계기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3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402" y="1911914"/>
            <a:ext cx="998240" cy="998240"/>
          </a:xfrm>
          <a:prstGeom prst="rect">
            <a:avLst/>
          </a:prstGeom>
        </p:spPr>
      </p:pic>
      <p:sp>
        <p:nvSpPr>
          <p:cNvPr id="32" name="왼쪽/오른쪽 화살표 31"/>
          <p:cNvSpPr/>
          <p:nvPr/>
        </p:nvSpPr>
        <p:spPr>
          <a:xfrm>
            <a:off x="6977789" y="2304281"/>
            <a:ext cx="694847" cy="281414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2987824" y="6168014"/>
            <a:ext cx="3746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서버 중계기 뷰어 독립 솔루션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70" y="4617130"/>
            <a:ext cx="1095326" cy="1095326"/>
          </a:xfrm>
          <a:prstGeom prst="rect">
            <a:avLst/>
          </a:prstGeom>
        </p:spPr>
      </p:pic>
      <p:sp>
        <p:nvSpPr>
          <p:cNvPr id="37" name="직사각형 36"/>
          <p:cNvSpPr/>
          <p:nvPr/>
        </p:nvSpPr>
        <p:spPr>
          <a:xfrm>
            <a:off x="3248808" y="4467599"/>
            <a:ext cx="3267408" cy="136815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6937081" y="4974952"/>
            <a:ext cx="1810336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2"/>
                </a:solidFill>
              </a:rPr>
              <a:t>중계기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2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6938125" y="5435457"/>
            <a:ext cx="1810336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2"/>
                </a:solidFill>
              </a:rPr>
              <a:t>중계기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3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937081" y="5902147"/>
            <a:ext cx="1810336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chemeClr val="bg2"/>
                </a:solidFill>
              </a:rPr>
              <a:t>중계기</a:t>
            </a:r>
            <a:r>
              <a:rPr lang="en-US" altLang="ko-KR" sz="1200" b="1" dirty="0" smtClean="0">
                <a:solidFill>
                  <a:schemeClr val="bg2"/>
                </a:solidFill>
              </a:rPr>
              <a:t>4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41" name="왼쪽/오른쪽 화살표 40"/>
          <p:cNvSpPr/>
          <p:nvPr/>
        </p:nvSpPr>
        <p:spPr>
          <a:xfrm>
            <a:off x="6242234" y="5222170"/>
            <a:ext cx="694847" cy="281414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884877" y="5251951"/>
            <a:ext cx="1810336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2"/>
                </a:solidFill>
              </a:rPr>
              <a:t>Viewer </a:t>
            </a:r>
            <a:r>
              <a:rPr lang="en-US" altLang="ko-KR" sz="1200" b="1" dirty="0">
                <a:solidFill>
                  <a:schemeClr val="bg2"/>
                </a:solidFill>
              </a:rPr>
              <a:t>PC1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84877" y="5835750"/>
            <a:ext cx="1810336" cy="2769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2"/>
                </a:solidFill>
              </a:rPr>
              <a:t>Viewer </a:t>
            </a:r>
            <a:r>
              <a:rPr lang="en-US" altLang="ko-KR" sz="1200" b="1" dirty="0">
                <a:solidFill>
                  <a:schemeClr val="bg2"/>
                </a:solidFill>
              </a:rPr>
              <a:t>PC1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44" name="왼쪽/오른쪽 화살표 43"/>
          <p:cNvSpPr/>
          <p:nvPr/>
        </p:nvSpPr>
        <p:spPr>
          <a:xfrm>
            <a:off x="2797033" y="5240269"/>
            <a:ext cx="694847" cy="281414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9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9632" y="764704"/>
            <a:ext cx="214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</a:rPr>
              <a:t>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51720" y="1700808"/>
            <a:ext cx="5400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Overview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범용 중계기</a:t>
            </a:r>
            <a:endParaRPr lang="en-US" altLang="ko-KR" sz="24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b="1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IoT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데이터 서버</a:t>
            </a:r>
            <a:endParaRPr lang="en-US" altLang="ko-KR" sz="24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Viewer 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실시간 모니터링 기능</a:t>
            </a:r>
            <a:endParaRPr lang="en-US" altLang="ko-KR" sz="24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통계 기능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테이블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통계 기능 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그래프</a:t>
            </a:r>
            <a:r>
              <a:rPr lang="en-US" altLang="ko-KR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스마트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알람</a:t>
            </a:r>
            <a:endParaRPr lang="en-US" altLang="ko-KR" sz="24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멀티 뷰</a:t>
            </a:r>
            <a:endParaRPr lang="en-US" altLang="ko-KR" sz="24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원격 중계기 설정 기능</a:t>
            </a:r>
            <a:endParaRPr lang="en-US" altLang="ko-KR" sz="24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자동 및 수동 제어</a:t>
            </a:r>
            <a:endParaRPr lang="en-US" altLang="ko-KR" sz="24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ko-KR" altLang="en-US" sz="24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멀티 플랫폼 지원</a:t>
            </a:r>
            <a:endParaRPr lang="en-US" altLang="ko-KR" sz="24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0357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404664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chemeClr val="bg1"/>
                </a:solidFill>
                <a:latin typeface="Trebuchet MS" pitchFamily="34" charset="0"/>
              </a:rPr>
              <a:t>Contact Point</a:t>
            </a:r>
            <a:endParaRPr lang="ko-KR" altLang="en-US" sz="4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59632" y="1484784"/>
            <a:ext cx="49007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담당자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이 찬우 이사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연락처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010-8967-1731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E-mail : </a:t>
            </a:r>
            <a:r>
              <a:rPr lang="en-US" altLang="ko-KR" sz="2000" b="1" dirty="0" smtClean="0">
                <a:solidFill>
                  <a:schemeClr val="bg1"/>
                </a:solidFill>
                <a:hlinkClick r:id="rId2"/>
              </a:rPr>
              <a:t>clee0@naver.com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주소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대전시 중구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중앙로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170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지하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1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층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   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(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은행동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,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캐논카메라대학병원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bg1"/>
                </a:solidFill>
              </a:rPr>
              <a:t>판교 사무실 </a:t>
            </a:r>
            <a:endParaRPr lang="en-US" altLang="ko-KR" sz="2000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   :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성남시 수정구 </a:t>
            </a:r>
            <a:r>
              <a:rPr lang="ko-KR" altLang="en-US" sz="2000" b="1" dirty="0" err="1">
                <a:solidFill>
                  <a:schemeClr val="bg1"/>
                </a:solidFill>
              </a:rPr>
              <a:t>청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계산로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686, 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      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고등동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 반도아이비밸리 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520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호</a:t>
            </a:r>
            <a:r>
              <a:rPr lang="en-US" altLang="ko-KR" sz="2000" b="1" dirty="0" smtClean="0">
                <a:solidFill>
                  <a:schemeClr val="bg1"/>
                </a:solidFill>
              </a:rPr>
              <a:t> </a:t>
            </a:r>
            <a:endParaRPr lang="en-US" altLang="ko-K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330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75"/>
          <p:cNvSpPr txBox="1"/>
          <p:nvPr/>
        </p:nvSpPr>
        <p:spPr>
          <a:xfrm>
            <a:off x="2123728" y="2420888"/>
            <a:ext cx="53285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  <a:latin typeface="Trebuchet MS" pitchFamily="34" charset="0"/>
              </a:rPr>
              <a:t>Thank you</a:t>
            </a:r>
            <a:endParaRPr lang="ko-KR" altLang="en-US" sz="72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Overview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3568" y="1196752"/>
            <a:ext cx="8078017" cy="5050686"/>
            <a:chOff x="539552" y="1402650"/>
            <a:chExt cx="8078017" cy="5050686"/>
          </a:xfrm>
        </p:grpSpPr>
        <p:sp>
          <p:nvSpPr>
            <p:cNvPr id="3" name="직사각형 2"/>
            <p:cNvSpPr/>
            <p:nvPr/>
          </p:nvSpPr>
          <p:spPr>
            <a:xfrm>
              <a:off x="552195" y="1402650"/>
              <a:ext cx="8065374" cy="5030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중계기</a:t>
              </a: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816229" y="2883368"/>
              <a:ext cx="1686816" cy="1383396"/>
              <a:chOff x="3491880" y="2996952"/>
              <a:chExt cx="1872208" cy="1530854"/>
            </a:xfrm>
          </p:grpSpPr>
          <p:sp>
            <p:nvSpPr>
              <p:cNvPr id="31" name="TextBox 30"/>
              <p:cNvSpPr txBox="1"/>
              <p:nvPr/>
            </p:nvSpPr>
            <p:spPr>
              <a:xfrm>
                <a:off x="3491880" y="4250807"/>
                <a:ext cx="18722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 smtClean="0"/>
                  <a:t>데이터 </a:t>
                </a:r>
                <a:r>
                  <a:rPr lang="en-US" altLang="ko-KR" sz="1200" dirty="0" smtClean="0"/>
                  <a:t>Server</a:t>
                </a:r>
                <a:endParaRPr lang="ko-KR" altLang="en-US" sz="1200" dirty="0"/>
              </a:p>
            </p:txBody>
          </p:sp>
          <p:grpSp>
            <p:nvGrpSpPr>
              <p:cNvPr id="4" name="그룹 3"/>
              <p:cNvGrpSpPr/>
              <p:nvPr/>
            </p:nvGrpSpPr>
            <p:grpSpPr>
              <a:xfrm>
                <a:off x="3491880" y="3068960"/>
                <a:ext cx="1800200" cy="1179688"/>
                <a:chOff x="3096531" y="2588225"/>
                <a:chExt cx="2689676" cy="1660423"/>
              </a:xfrm>
            </p:grpSpPr>
            <p:pic>
              <p:nvPicPr>
                <p:cNvPr id="30" name="Picture 6" descr="http://evoluirinformatica.com.br/wp-content/uploads/2014/10/servidores.pn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96531" y="2588225"/>
                  <a:ext cx="1392934" cy="139564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4" descr="pgsql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25171" y="3722258"/>
                  <a:ext cx="1532548" cy="5263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3" name="Picture 6" descr="data center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27984" y="2910907"/>
                  <a:ext cx="1358223" cy="984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" name="직사각형 8"/>
              <p:cNvSpPr/>
              <p:nvPr/>
            </p:nvSpPr>
            <p:spPr>
              <a:xfrm>
                <a:off x="3491880" y="2996952"/>
                <a:ext cx="1872208" cy="1528695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5300769" y="1810782"/>
              <a:ext cx="1200963" cy="1125706"/>
              <a:chOff x="6251357" y="2204864"/>
              <a:chExt cx="1200963" cy="1125706"/>
            </a:xfrm>
          </p:grpSpPr>
          <p:pic>
            <p:nvPicPr>
              <p:cNvPr id="34" name="Picture 2" descr="raspberry pi 3에 대한 이미지 검색결과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13203" y="2204864"/>
                <a:ext cx="1037248" cy="10372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직사각형 11"/>
              <p:cNvSpPr/>
              <p:nvPr/>
            </p:nvSpPr>
            <p:spPr>
              <a:xfrm>
                <a:off x="6253529" y="3068960"/>
                <a:ext cx="119879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 err="1" smtClean="0"/>
                  <a:t>센싱</a:t>
                </a:r>
                <a:r>
                  <a:rPr lang="ko-KR" altLang="en-US" sz="1000" dirty="0" smtClean="0"/>
                  <a:t> 제어 중계기</a:t>
                </a:r>
                <a:endParaRPr lang="ko-KR" altLang="en-US" sz="1000" dirty="0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6251357" y="2334941"/>
                <a:ext cx="1200963" cy="995629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5295577" y="3261201"/>
              <a:ext cx="1200963" cy="995629"/>
              <a:chOff x="6251357" y="2334941"/>
              <a:chExt cx="1200963" cy="995629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6253529" y="3068960"/>
                <a:ext cx="119879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 err="1" smtClean="0"/>
                  <a:t>센싱</a:t>
                </a:r>
                <a:r>
                  <a:rPr lang="ko-KR" altLang="en-US" sz="1000" dirty="0" smtClean="0"/>
                  <a:t> 제어 중계기</a:t>
                </a:r>
                <a:endParaRPr lang="ko-KR" altLang="en-US" sz="1000" dirty="0"/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6251357" y="2334941"/>
                <a:ext cx="1200963" cy="995629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304045" y="4630126"/>
              <a:ext cx="1200963" cy="995629"/>
              <a:chOff x="6251357" y="2334941"/>
              <a:chExt cx="1200963" cy="995629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6253529" y="3068960"/>
                <a:ext cx="119879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1000" dirty="0" err="1" smtClean="0"/>
                  <a:t>센싱</a:t>
                </a:r>
                <a:r>
                  <a:rPr lang="ko-KR" altLang="en-US" sz="1000" dirty="0" smtClean="0"/>
                  <a:t> 제어 중계기</a:t>
                </a:r>
                <a:endParaRPr lang="ko-KR" altLang="en-US" sz="1000" dirty="0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6251357" y="2334941"/>
                <a:ext cx="1200963" cy="995629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005" y="1654506"/>
              <a:ext cx="1512168" cy="9977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2" name="TextBox 51"/>
            <p:cNvSpPr txBox="1"/>
            <p:nvPr/>
          </p:nvSpPr>
          <p:spPr>
            <a:xfrm>
              <a:off x="696404" y="2648938"/>
              <a:ext cx="15147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PC Viewer</a:t>
              </a:r>
              <a:endParaRPr lang="ko-KR" altLang="en-US" sz="1200" dirty="0"/>
            </a:p>
          </p:txBody>
        </p: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1414" y="3131124"/>
              <a:ext cx="1519291" cy="10120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57" name="TextBox 56"/>
            <p:cNvSpPr txBox="1"/>
            <p:nvPr/>
          </p:nvSpPr>
          <p:spPr>
            <a:xfrm>
              <a:off x="693931" y="4136879"/>
              <a:ext cx="1516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Web Viewer</a:t>
              </a:r>
              <a:endParaRPr lang="ko-KR" altLang="en-US" sz="1200" dirty="0"/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680" y="4562822"/>
              <a:ext cx="918758" cy="918758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589724" y="5464347"/>
              <a:ext cx="1727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smtClean="0"/>
                <a:t>Smart Device Viewer</a:t>
              </a:r>
              <a:endParaRPr lang="ko-KR" altLang="en-US" sz="1200" dirty="0"/>
            </a:p>
          </p:txBody>
        </p:sp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15616" y="4655484"/>
              <a:ext cx="475873" cy="592202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4228" y="1558624"/>
              <a:ext cx="435625" cy="435625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1581" y="2319662"/>
              <a:ext cx="460918" cy="460918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7477334" y="1935901"/>
              <a:ext cx="739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Sensor1</a:t>
              </a:r>
              <a:endParaRPr lang="ko-KR" altLang="en-US" sz="1200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482834" y="2709719"/>
              <a:ext cx="739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Sensor2</a:t>
              </a:r>
              <a:endParaRPr lang="ko-KR" altLang="en-US" sz="1200" dirty="0"/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624177" y="3196676"/>
              <a:ext cx="478077" cy="531325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7484783" y="3666075"/>
              <a:ext cx="739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Sensor3</a:t>
              </a: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39891" y="4076767"/>
              <a:ext cx="518300" cy="509614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7482833" y="4535330"/>
              <a:ext cx="7393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Sensor4</a:t>
              </a:r>
            </a:p>
          </p:txBody>
        </p:sp>
        <p:cxnSp>
          <p:nvCxnSpPr>
            <p:cNvPr id="6" name="직선 연결선 5"/>
            <p:cNvCxnSpPr/>
            <p:nvPr/>
          </p:nvCxnSpPr>
          <p:spPr>
            <a:xfrm>
              <a:off x="2411760" y="1402650"/>
              <a:ext cx="0" cy="504056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539552" y="5748642"/>
              <a:ext cx="8055768" cy="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5" name="왼쪽/오른쪽 화살표 54"/>
            <p:cNvSpPr/>
            <p:nvPr/>
          </p:nvSpPr>
          <p:spPr>
            <a:xfrm>
              <a:off x="2235632" y="3467710"/>
              <a:ext cx="795901" cy="2602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4788024" y="1412776"/>
              <a:ext cx="0" cy="504056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6372" y="4669183"/>
              <a:ext cx="917489" cy="689136"/>
            </a:xfrm>
            <a:prstGeom prst="rect">
              <a:avLst/>
            </a:prstGeom>
          </p:spPr>
        </p:pic>
        <p:cxnSp>
          <p:nvCxnSpPr>
            <p:cNvPr id="62" name="직선 연결선 61"/>
            <p:cNvCxnSpPr/>
            <p:nvPr/>
          </p:nvCxnSpPr>
          <p:spPr>
            <a:xfrm>
              <a:off x="6920145" y="1412776"/>
              <a:ext cx="0" cy="5040560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72" name="왼쪽/오른쪽 화살표 71"/>
            <p:cNvSpPr/>
            <p:nvPr/>
          </p:nvSpPr>
          <p:spPr>
            <a:xfrm>
              <a:off x="6531184" y="3604959"/>
              <a:ext cx="921135" cy="260291"/>
            </a:xfrm>
            <a:prstGeom prst="leftRigh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4" name="직선 화살표 연결선 43"/>
            <p:cNvCxnSpPr/>
            <p:nvPr/>
          </p:nvCxnSpPr>
          <p:spPr>
            <a:xfrm flipH="1">
              <a:off x="4558047" y="2666632"/>
              <a:ext cx="689867" cy="563766"/>
            </a:xfrm>
            <a:prstGeom prst="straightConnector1">
              <a:avLst/>
            </a:prstGeom>
            <a:ln w="22225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/>
            <p:nvPr/>
          </p:nvCxnSpPr>
          <p:spPr>
            <a:xfrm flipH="1">
              <a:off x="4521952" y="3676533"/>
              <a:ext cx="762055" cy="0"/>
            </a:xfrm>
            <a:prstGeom prst="straightConnector1">
              <a:avLst/>
            </a:prstGeom>
            <a:ln w="22225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flipH="1" flipV="1">
              <a:off x="4530517" y="4055733"/>
              <a:ext cx="755158" cy="1159301"/>
            </a:xfrm>
            <a:prstGeom prst="straightConnector1">
              <a:avLst/>
            </a:prstGeom>
            <a:ln w="22225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595929" y="5853788"/>
              <a:ext cx="17272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사용자 </a:t>
              </a:r>
              <a:r>
                <a:rPr lang="en-US" altLang="ko-KR" sz="1400" b="1" dirty="0" smtClean="0"/>
                <a:t>Application</a:t>
              </a:r>
              <a:endParaRPr lang="ko-KR" altLang="en-US" sz="14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411759" y="5971266"/>
              <a:ext cx="23762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범용 서버</a:t>
              </a:r>
              <a:endParaRPr lang="ko-KR" altLang="en-US" sz="14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788024" y="6007067"/>
              <a:ext cx="21321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범용 중계기</a:t>
              </a:r>
              <a:endParaRPr lang="ko-KR" altLang="en-US" sz="1400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6877693" y="6007067"/>
              <a:ext cx="17272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/>
                <a:t>센서 및 제어 기기</a:t>
              </a:r>
              <a:endParaRPr lang="ko-KR" altLang="en-US" sz="1400" b="1" dirty="0"/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231" y="3340083"/>
              <a:ext cx="864039" cy="664905"/>
            </a:xfrm>
            <a:prstGeom prst="rect">
              <a:avLst/>
            </a:prstGeom>
          </p:spPr>
        </p:pic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9905" y="4879387"/>
              <a:ext cx="584368" cy="584368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7454789" y="5463755"/>
              <a:ext cx="7868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Control1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264809" y="2505667"/>
            <a:ext cx="1679919" cy="1379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중계기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범용 중계기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" name="왼쪽/오른쪽 화살표 5"/>
          <p:cNvSpPr/>
          <p:nvPr/>
        </p:nvSpPr>
        <p:spPr>
          <a:xfrm>
            <a:off x="6685464" y="3219333"/>
            <a:ext cx="948971" cy="260291"/>
          </a:xfrm>
          <a:prstGeom prst="left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704133" y="1242136"/>
            <a:ext cx="998506" cy="5040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중계기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936" y="1603209"/>
            <a:ext cx="435625" cy="4356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289" y="2364247"/>
            <a:ext cx="460918" cy="4609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33042" y="1980486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Sensor1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7838542" y="2754304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Sensor2</a:t>
            </a:r>
            <a:endParaRPr lang="ko-KR" altLang="en-US" sz="12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885" y="3241261"/>
            <a:ext cx="478077" cy="531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40491" y="3710660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Sensor3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599" y="4121352"/>
            <a:ext cx="518300" cy="5096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38541" y="4579915"/>
            <a:ext cx="73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Sensor4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535" y="5133963"/>
            <a:ext cx="584368" cy="58436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04419" y="5718331"/>
            <a:ext cx="7868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Control1</a:t>
            </a:r>
          </a:p>
        </p:txBody>
      </p:sp>
      <p:sp>
        <p:nvSpPr>
          <p:cNvPr id="18" name="왼쪽/오른쪽 화살표 17"/>
          <p:cNvSpPr/>
          <p:nvPr/>
        </p:nvSpPr>
        <p:spPr>
          <a:xfrm>
            <a:off x="1965272" y="3219333"/>
            <a:ext cx="1223749" cy="260291"/>
          </a:xfrm>
          <a:prstGeom prst="left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85465" y="3430637"/>
            <a:ext cx="8547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</a:rPr>
              <a:t>I2C</a:t>
            </a:r>
          </a:p>
          <a:p>
            <a:r>
              <a:rPr lang="en-US" altLang="ko-KR" sz="1200" b="1" dirty="0" smtClean="0">
                <a:solidFill>
                  <a:srgbClr val="FFC000"/>
                </a:solidFill>
              </a:rPr>
              <a:t>RS485</a:t>
            </a:r>
          </a:p>
          <a:p>
            <a:r>
              <a:rPr lang="en-US" altLang="ko-KR" sz="1200" b="1" dirty="0" smtClean="0">
                <a:solidFill>
                  <a:srgbClr val="FFC000"/>
                </a:solidFill>
              </a:rPr>
              <a:t>RS232</a:t>
            </a:r>
          </a:p>
          <a:p>
            <a:r>
              <a:rPr lang="en-US" altLang="ko-KR" sz="1200" b="1" dirty="0" smtClean="0">
                <a:solidFill>
                  <a:srgbClr val="FFC000"/>
                </a:solidFill>
              </a:rPr>
              <a:t>USB</a:t>
            </a:r>
          </a:p>
          <a:p>
            <a:r>
              <a:rPr lang="en-US" altLang="ko-KR" sz="1200" b="1" dirty="0" err="1" smtClean="0">
                <a:solidFill>
                  <a:srgbClr val="FFC000"/>
                </a:solidFill>
              </a:rPr>
              <a:t>Wi</a:t>
            </a:r>
            <a:r>
              <a:rPr lang="en-US" altLang="ko-KR" sz="1200" b="1" dirty="0" err="1">
                <a:solidFill>
                  <a:srgbClr val="FFC000"/>
                </a:solidFill>
              </a:rPr>
              <a:t>f</a:t>
            </a:r>
            <a:r>
              <a:rPr lang="en-US" altLang="ko-KR" sz="1200" b="1" dirty="0" err="1" smtClean="0">
                <a:solidFill>
                  <a:srgbClr val="FFC000"/>
                </a:solidFill>
              </a:rPr>
              <a:t>i</a:t>
            </a:r>
            <a:endParaRPr lang="en-US" altLang="ko-KR" sz="1200" b="1" dirty="0" smtClean="0">
              <a:solidFill>
                <a:srgbClr val="FFC000"/>
              </a:solidFill>
            </a:endParaRPr>
          </a:p>
          <a:p>
            <a:r>
              <a:rPr lang="ko-KR" altLang="en-US" sz="1200" b="1" dirty="0" smtClean="0">
                <a:solidFill>
                  <a:srgbClr val="FFFF00"/>
                </a:solidFill>
              </a:rPr>
              <a:t>범용 연결</a:t>
            </a:r>
            <a:endParaRPr lang="en-US" altLang="ko-KR" sz="1200" b="1" dirty="0" smtClean="0">
              <a:solidFill>
                <a:srgbClr val="FFFF00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71" y="2622687"/>
            <a:ext cx="1333133" cy="45029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899107" y="1951677"/>
            <a:ext cx="1919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FFC000"/>
                </a:solidFill>
              </a:rPr>
              <a:t>Sensing 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및 제어용 </a:t>
            </a:r>
            <a:endParaRPr lang="en-US" altLang="ko-KR" sz="1200" b="1" dirty="0" smtClean="0">
              <a:solidFill>
                <a:srgbClr val="FFC000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rgbClr val="FFC000"/>
                </a:solidFill>
              </a:rPr>
              <a:t>Python script </a:t>
            </a:r>
          </a:p>
          <a:p>
            <a:pPr algn="ctr"/>
            <a:r>
              <a:rPr lang="ko-KR" altLang="en-US" sz="1200" b="1" dirty="0" smtClean="0">
                <a:solidFill>
                  <a:srgbClr val="FFC000"/>
                </a:solidFill>
              </a:rPr>
              <a:t>드라이버 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285989" y="3502832"/>
            <a:ext cx="3305226" cy="1006287"/>
            <a:chOff x="3297359" y="3531392"/>
            <a:chExt cx="2982290" cy="821686"/>
          </a:xfrm>
        </p:grpSpPr>
        <p:pic>
          <p:nvPicPr>
            <p:cNvPr id="4" name="Picture 2" descr="raspberry pi 3에 대한 이미지 검색결과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1320" y="3532841"/>
              <a:ext cx="820237" cy="820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7359" y="3531392"/>
              <a:ext cx="1093961" cy="821686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2936" y="3531392"/>
              <a:ext cx="1076713" cy="821686"/>
            </a:xfrm>
            <a:prstGeom prst="rect">
              <a:avLst/>
            </a:prstGeom>
          </p:spPr>
        </p:pic>
      </p:grpSp>
      <p:sp>
        <p:nvSpPr>
          <p:cNvPr id="25" name="직사각형 24"/>
          <p:cNvSpPr/>
          <p:nvPr/>
        </p:nvSpPr>
        <p:spPr>
          <a:xfrm>
            <a:off x="2379016" y="2549322"/>
            <a:ext cx="79265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FFF00"/>
                </a:solidFill>
              </a:rPr>
              <a:t>JSON</a:t>
            </a:r>
          </a:p>
          <a:p>
            <a:pPr algn="ctr"/>
            <a:r>
              <a:rPr lang="en-US" altLang="ko-KR" sz="1400" b="1" dirty="0" smtClean="0">
                <a:solidFill>
                  <a:srgbClr val="FFFF00"/>
                </a:solidFill>
              </a:rPr>
              <a:t>Format</a:t>
            </a:r>
          </a:p>
          <a:p>
            <a:pPr algn="ctr"/>
            <a:r>
              <a:rPr lang="en-US" altLang="ko-KR" sz="1400" b="1" dirty="0" smtClean="0">
                <a:solidFill>
                  <a:srgbClr val="FFFF00"/>
                </a:solidFill>
              </a:rPr>
              <a:t>TCP/IP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257912" y="2504179"/>
            <a:ext cx="1686816" cy="1383396"/>
            <a:chOff x="3491880" y="2996952"/>
            <a:chExt cx="1872208" cy="1530854"/>
          </a:xfrm>
        </p:grpSpPr>
        <p:sp>
          <p:nvSpPr>
            <p:cNvPr id="27" name="TextBox 26"/>
            <p:cNvSpPr txBox="1"/>
            <p:nvPr/>
          </p:nvSpPr>
          <p:spPr>
            <a:xfrm>
              <a:off x="3491880" y="4250807"/>
              <a:ext cx="187220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데이터 </a:t>
              </a:r>
              <a:r>
                <a:rPr lang="en-US" altLang="ko-KR" sz="1200" dirty="0" smtClean="0"/>
                <a:t>Server</a:t>
              </a:r>
              <a:endParaRPr lang="ko-KR" altLang="en-US" sz="1200" dirty="0"/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3491880" y="3068960"/>
              <a:ext cx="1800200" cy="1179688"/>
              <a:chOff x="3096531" y="2588225"/>
              <a:chExt cx="2689676" cy="1660423"/>
            </a:xfrm>
          </p:grpSpPr>
          <p:pic>
            <p:nvPicPr>
              <p:cNvPr id="30" name="Picture 6" descr="http://evoluirinformatica.com.br/wp-content/uploads/2014/10/servidores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96531" y="2588225"/>
                <a:ext cx="1392934" cy="13956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4" descr="pgsql icon에 대한 이미지 검색결과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5171" y="3722258"/>
                <a:ext cx="1532548" cy="5263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6" descr="data center icon에 대한 이미지 검색결과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7984" y="2910907"/>
                <a:ext cx="1358223" cy="9847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9" name="직사각형 28"/>
            <p:cNvSpPr/>
            <p:nvPr/>
          </p:nvSpPr>
          <p:spPr>
            <a:xfrm>
              <a:off x="3491880" y="2996952"/>
              <a:ext cx="1872208" cy="1528695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034343" y="1820435"/>
            <a:ext cx="1535603" cy="131594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189022" y="2042514"/>
            <a:ext cx="19193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FFC000"/>
                </a:solidFill>
              </a:rPr>
              <a:t>중계기 </a:t>
            </a:r>
            <a:endParaRPr lang="en-US" altLang="ko-KR" sz="1200" b="1" dirty="0" smtClean="0">
              <a:solidFill>
                <a:srgbClr val="FFC000"/>
              </a:solidFill>
            </a:endParaRPr>
          </a:p>
          <a:p>
            <a:pPr algn="ctr"/>
            <a:r>
              <a:rPr lang="en-US" altLang="ko-KR" sz="1200" b="1" dirty="0" smtClean="0">
                <a:solidFill>
                  <a:srgbClr val="FFC000"/>
                </a:solidFill>
              </a:rPr>
              <a:t>Application</a:t>
            </a:r>
            <a:endParaRPr lang="ko-KR" altLang="en-US" sz="1200" b="1" dirty="0">
              <a:solidFill>
                <a:srgbClr val="FFC000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00789" y="1830539"/>
            <a:ext cx="1552613" cy="1315949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3370112" y="2603958"/>
            <a:ext cx="1404695" cy="46166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2"/>
                </a:solidFill>
              </a:rPr>
              <a:t>C++/C </a:t>
            </a:r>
          </a:p>
          <a:p>
            <a:pPr algn="ctr"/>
            <a:r>
              <a:rPr lang="en-US" altLang="ko-KR" sz="1200" b="1" dirty="0" smtClean="0">
                <a:solidFill>
                  <a:schemeClr val="bg2"/>
                </a:solidFill>
              </a:rPr>
              <a:t>Standard Library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262252" y="4533798"/>
            <a:ext cx="29833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Raspberry Pi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Banana Pi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Embedded Linux board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산업용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PC</a:t>
            </a:r>
          </a:p>
          <a:p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스틱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PC</a:t>
            </a:r>
          </a:p>
          <a:p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ARM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보드 등 다양한 하드웨어 지원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285989" y="3173528"/>
            <a:ext cx="3305226" cy="27699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2"/>
                </a:solidFill>
              </a:rPr>
              <a:t>POSIX, WIN32, other OS API</a:t>
            </a:r>
            <a:endParaRPr lang="ko-KR" altLang="en-US" sz="1200" b="1" dirty="0">
              <a:solidFill>
                <a:schemeClr val="bg2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9512" y="1464709"/>
            <a:ext cx="690270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중계기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Application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은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C/C++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로 개발되어 빠르고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안정적인 동작 가능 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848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bg1"/>
                </a:solidFill>
                <a:latin typeface="Trebuchet MS" pitchFamily="34" charset="0"/>
              </a:rPr>
              <a:t>IoT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용 데이터 서버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6" name="왼쪽/오른쪽 화살표 5"/>
          <p:cNvSpPr/>
          <p:nvPr/>
        </p:nvSpPr>
        <p:spPr>
          <a:xfrm>
            <a:off x="7295437" y="3519058"/>
            <a:ext cx="948971" cy="260291"/>
          </a:xfrm>
          <a:prstGeom prst="left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/오른쪽 화살표 17"/>
          <p:cNvSpPr/>
          <p:nvPr/>
        </p:nvSpPr>
        <p:spPr>
          <a:xfrm>
            <a:off x="888007" y="3489919"/>
            <a:ext cx="967701" cy="260291"/>
          </a:xfrm>
          <a:prstGeom prst="left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2051720" y="1844824"/>
            <a:ext cx="5152592" cy="2956820"/>
            <a:chOff x="2477447" y="2825164"/>
            <a:chExt cx="3928456" cy="2308748"/>
          </a:xfrm>
        </p:grpSpPr>
        <p:sp>
          <p:nvSpPr>
            <p:cNvPr id="33" name="직사각형 32"/>
            <p:cNvSpPr/>
            <p:nvPr/>
          </p:nvSpPr>
          <p:spPr>
            <a:xfrm>
              <a:off x="3901925" y="2838324"/>
              <a:ext cx="1024855" cy="988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중계기</a:t>
              </a:r>
            </a:p>
          </p:txBody>
        </p:sp>
        <p:grpSp>
          <p:nvGrpSpPr>
            <p:cNvPr id="26" name="그룹 25"/>
            <p:cNvGrpSpPr/>
            <p:nvPr/>
          </p:nvGrpSpPr>
          <p:grpSpPr>
            <a:xfrm>
              <a:off x="3906654" y="2825164"/>
              <a:ext cx="1024855" cy="1001881"/>
              <a:chOff x="3945976" y="3090217"/>
              <a:chExt cx="1418112" cy="1435430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3963767" y="4126151"/>
                <a:ext cx="1393778" cy="306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 err="1" smtClean="0"/>
                  <a:t>IoT</a:t>
                </a:r>
                <a:r>
                  <a:rPr lang="en-US" altLang="ko-KR" sz="1200" dirty="0" smtClean="0"/>
                  <a:t> DB </a:t>
                </a:r>
                <a:endParaRPr lang="ko-KR" altLang="en-US" sz="1200" dirty="0"/>
              </a:p>
            </p:txBody>
          </p:sp>
          <p:grpSp>
            <p:nvGrpSpPr>
              <p:cNvPr id="28" name="그룹 27"/>
              <p:cNvGrpSpPr/>
              <p:nvPr/>
            </p:nvGrpSpPr>
            <p:grpSpPr>
              <a:xfrm>
                <a:off x="4142163" y="3169850"/>
                <a:ext cx="1161447" cy="970168"/>
                <a:chOff x="4068120" y="2730229"/>
                <a:chExt cx="1735317" cy="1365521"/>
              </a:xfrm>
            </p:grpSpPr>
            <p:pic>
              <p:nvPicPr>
                <p:cNvPr id="31" name="Picture 4" descr="pgsql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68120" y="3569360"/>
                  <a:ext cx="1532548" cy="5263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2" name="Picture 6" descr="data center icon에 대한 이미지 검색결과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445215" y="2730229"/>
                  <a:ext cx="1358222" cy="9847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9" name="직사각형 28"/>
              <p:cNvSpPr/>
              <p:nvPr/>
            </p:nvSpPr>
            <p:spPr>
              <a:xfrm>
                <a:off x="3945976" y="3090217"/>
                <a:ext cx="1418112" cy="1435430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직사각형 41"/>
            <p:cNvSpPr/>
            <p:nvPr/>
          </p:nvSpPr>
          <p:spPr>
            <a:xfrm>
              <a:off x="5001208" y="2838324"/>
              <a:ext cx="1404695" cy="461665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2"/>
                  </a:solidFill>
                </a:rPr>
                <a:t>센서 중계기 </a:t>
              </a:r>
              <a:endParaRPr lang="en-US" altLang="ko-KR" sz="1200" b="1" dirty="0" smtClean="0">
                <a:solidFill>
                  <a:schemeClr val="bg2"/>
                </a:solidFill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bg2"/>
                  </a:solidFill>
                </a:rPr>
                <a:t>Manager</a:t>
              </a:r>
              <a:endParaRPr lang="ko-KR" altLang="en-US" sz="1200" b="1" dirty="0">
                <a:solidFill>
                  <a:schemeClr val="bg2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001208" y="3387494"/>
              <a:ext cx="1404695" cy="461665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2"/>
                  </a:solidFill>
                </a:rPr>
                <a:t>제어 중계기 </a:t>
              </a:r>
              <a:endParaRPr lang="en-US" altLang="ko-KR" sz="1200" b="1" dirty="0" smtClean="0">
                <a:solidFill>
                  <a:schemeClr val="bg2"/>
                </a:solidFill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bg2"/>
                  </a:solidFill>
                </a:rPr>
                <a:t>Manager</a:t>
              </a:r>
              <a:endParaRPr lang="ko-KR" altLang="en-US" sz="1200" b="1" dirty="0">
                <a:solidFill>
                  <a:schemeClr val="bg2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488486" y="3380677"/>
              <a:ext cx="1353199" cy="46166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b="1" dirty="0" smtClean="0">
                  <a:solidFill>
                    <a:schemeClr val="bg2"/>
                  </a:solidFill>
                </a:rPr>
                <a:t>사용자 </a:t>
              </a:r>
              <a:endParaRPr lang="en-US" altLang="ko-KR" sz="1200" b="1" dirty="0" smtClean="0">
                <a:solidFill>
                  <a:schemeClr val="bg2"/>
                </a:solidFill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bg2"/>
                  </a:solidFill>
                </a:rPr>
                <a:t>Manager</a:t>
              </a:r>
              <a:endParaRPr lang="ko-KR" altLang="en-US" sz="1200" b="1" dirty="0">
                <a:solidFill>
                  <a:schemeClr val="bg2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488486" y="2827043"/>
              <a:ext cx="1356601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2"/>
                  </a:solidFill>
                </a:rPr>
                <a:t>Alarm</a:t>
              </a:r>
              <a:r>
                <a:rPr lang="ko-KR" altLang="en-US" sz="1200" b="1" dirty="0" smtClean="0">
                  <a:solidFill>
                    <a:schemeClr val="bg2"/>
                  </a:solidFill>
                </a:rPr>
                <a:t> </a:t>
              </a:r>
              <a:endParaRPr lang="en-US" altLang="ko-KR" sz="1200" b="1" dirty="0" smtClean="0">
                <a:solidFill>
                  <a:schemeClr val="bg2"/>
                </a:solidFill>
              </a:endParaRPr>
            </a:p>
            <a:p>
              <a:pPr algn="ctr"/>
              <a:r>
                <a:rPr lang="en-US" altLang="ko-KR" sz="1200" b="1" dirty="0" smtClean="0">
                  <a:solidFill>
                    <a:schemeClr val="bg2"/>
                  </a:solidFill>
                </a:rPr>
                <a:t>Manager</a:t>
              </a:r>
              <a:endParaRPr lang="ko-KR" altLang="en-US" sz="1200" b="1" dirty="0">
                <a:solidFill>
                  <a:schemeClr val="bg2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477447" y="4856913"/>
              <a:ext cx="3928456" cy="276999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2"/>
                  </a:solidFill>
                </a:rPr>
                <a:t>POSIX, WIN32, other OS API</a:t>
              </a:r>
              <a:endParaRPr lang="ko-KR" altLang="en-US" sz="1200" b="1" dirty="0">
                <a:solidFill>
                  <a:schemeClr val="bg2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77447" y="4290505"/>
              <a:ext cx="3928456" cy="46166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2"/>
                  </a:solidFill>
                </a:rPr>
                <a:t>C++/C 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bg2"/>
                  </a:solidFill>
                </a:rPr>
                <a:t>Standard Library</a:t>
              </a:r>
              <a:endParaRPr lang="ko-KR" altLang="en-US" sz="1200" b="1" dirty="0">
                <a:solidFill>
                  <a:schemeClr val="bg2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477447" y="3934311"/>
              <a:ext cx="3928456" cy="27699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2"/>
                  </a:solidFill>
                </a:rPr>
                <a:t>Server Application</a:t>
              </a:r>
              <a:endParaRPr lang="ko-KR" altLang="en-US" sz="1200" b="1" dirty="0">
                <a:solidFill>
                  <a:schemeClr val="bg2"/>
                </a:solidFill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44" y="4969403"/>
            <a:ext cx="1536171" cy="864096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52" y="4996663"/>
            <a:ext cx="1537614" cy="848891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381" y="4984608"/>
            <a:ext cx="1378825" cy="848891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2321" y="4984608"/>
            <a:ext cx="955372" cy="933459"/>
          </a:xfrm>
          <a:prstGeom prst="rect">
            <a:avLst/>
          </a:prstGeom>
        </p:spPr>
      </p:pic>
      <p:sp>
        <p:nvSpPr>
          <p:cNvPr id="57" name="직사각형 56"/>
          <p:cNvSpPr/>
          <p:nvPr/>
        </p:nvSpPr>
        <p:spPr>
          <a:xfrm>
            <a:off x="488923" y="3041662"/>
            <a:ext cx="13667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FF00"/>
                </a:solidFill>
              </a:rPr>
              <a:t>사용자 </a:t>
            </a:r>
            <a:r>
              <a:rPr lang="en-US" altLang="ko-KR" sz="1400" b="1" dirty="0" smtClean="0">
                <a:solidFill>
                  <a:srgbClr val="FFFF00"/>
                </a:solidFill>
              </a:rPr>
              <a:t>Viewer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7769922" y="311142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 smtClean="0">
                <a:solidFill>
                  <a:srgbClr val="FFFF00"/>
                </a:solidFill>
              </a:rPr>
              <a:t>중계기</a:t>
            </a:r>
            <a:endParaRPr lang="en-US" altLang="ko-KR" sz="1400" b="1" dirty="0" smtClean="0">
              <a:solidFill>
                <a:srgbClr val="FFFF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39552" y="1196752"/>
            <a:ext cx="6902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데이터 서버 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Application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은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C/C++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로 개발되어 다른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Solution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보다 훨씬 빠른 속도를 보여줌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200" dirty="0" err="1" smtClean="0">
                <a:solidFill>
                  <a:schemeClr val="bg1"/>
                </a:solidFill>
                <a:latin typeface="+mn-ea"/>
              </a:rPr>
              <a:t>IoT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데이터 특성에 따른 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DB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설계로 대량 데이터 입출력 가능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7258359" y="3860229"/>
            <a:ext cx="17781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500</a:t>
            </a:r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대 이상 대량 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  <a:latin typeface="+mn-ea"/>
              </a:rPr>
              <a:t>중계기 연결 가능!</a:t>
            </a:r>
            <a:r>
              <a:rPr lang="en-US" altLang="ko-KR" sz="1200" dirty="0" smtClean="0">
                <a:solidFill>
                  <a:schemeClr val="bg1"/>
                </a:solidFill>
                <a:latin typeface="+mn-ea"/>
              </a:rPr>
              <a:t>!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646994" y="5935554"/>
            <a:ext cx="34298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smtClean="0">
                <a:solidFill>
                  <a:schemeClr val="bg1"/>
                </a:solidFill>
                <a:latin typeface="+mn-ea"/>
              </a:rPr>
              <a:t>다양한 운영체제 및 하드웨어 지원</a:t>
            </a:r>
            <a:endParaRPr lang="en-US" altLang="ko-KR" sz="1200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9405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Viewer 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실시간 모니터링 기능 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매트릭스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Trebuchet MS" pitchFamily="34" charset="0"/>
              </a:rPr>
              <a:t>뷰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124744"/>
            <a:ext cx="6840760" cy="4804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itchFamily="34" charset="0"/>
              </a:rPr>
              <a:t>Viewer 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실시간 모니터링 기능 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게이지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Trebuchet MS" pitchFamily="34" charset="0"/>
              </a:rPr>
              <a:t>뷰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992" y="1196752"/>
            <a:ext cx="6984776" cy="490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7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itchFamily="34" charset="0"/>
              </a:rPr>
              <a:t>Viewer 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실시간 모니터링 기능 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실시간 그래프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Trebuchet MS" pitchFamily="34" charset="0"/>
              </a:rPr>
              <a:t>뷰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412776"/>
            <a:ext cx="6858244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0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9552" y="404664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Trebuchet MS" pitchFamily="34" charset="0"/>
              </a:rPr>
              <a:t>Viewer 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실시간 모니터링 기능 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(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Trebuchet MS" pitchFamily="34" charset="0"/>
              </a:rPr>
              <a:t>맵</a:t>
            </a:r>
            <a:r>
              <a:rPr lang="ko-KR" altLang="en-US" sz="2400" b="1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ko-KR" altLang="en-US" sz="2400" b="1" dirty="0" err="1" smtClean="0">
                <a:solidFill>
                  <a:schemeClr val="bg1"/>
                </a:solidFill>
                <a:latin typeface="Trebuchet MS" pitchFamily="34" charset="0"/>
              </a:rPr>
              <a:t>뷰</a:t>
            </a:r>
            <a:r>
              <a:rPr lang="en-US" altLang="ko-KR" sz="2400" b="1" dirty="0" smtClean="0">
                <a:solidFill>
                  <a:schemeClr val="bg1"/>
                </a:solidFill>
                <a:latin typeface="Trebuchet MS" pitchFamily="34" charset="0"/>
              </a:rPr>
              <a:t>)</a:t>
            </a:r>
            <a:endParaRPr lang="ko-KR" altLang="en-US" sz="2000" b="1" dirty="0">
              <a:solidFill>
                <a:schemeClr val="bg1"/>
              </a:solidFill>
              <a:latin typeface="Trebuchet MS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4" y="1371575"/>
            <a:ext cx="8280920" cy="449956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39754" y="5949280"/>
            <a:ext cx="2778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dirty="0" smtClean="0">
                <a:solidFill>
                  <a:srgbClr val="FFC000"/>
                </a:solidFill>
              </a:rPr>
              <a:t>※ 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인천 </a:t>
            </a:r>
            <a:r>
              <a:rPr lang="en-US" altLang="ko-KR" sz="1200" b="1" dirty="0" smtClean="0">
                <a:solidFill>
                  <a:srgbClr val="FFC000"/>
                </a:solidFill>
              </a:rPr>
              <a:t>CJ 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공장 </a:t>
            </a:r>
            <a:r>
              <a:rPr lang="en-US" altLang="ko-KR" sz="1200" b="1" dirty="0" smtClean="0">
                <a:solidFill>
                  <a:srgbClr val="FFC000"/>
                </a:solidFill>
              </a:rPr>
              <a:t>– </a:t>
            </a:r>
            <a:r>
              <a:rPr lang="ko-KR" altLang="en-US" sz="1200" b="1" dirty="0" smtClean="0">
                <a:solidFill>
                  <a:srgbClr val="FFC000"/>
                </a:solidFill>
              </a:rPr>
              <a:t>모니터링 화면 캡쳐</a:t>
            </a:r>
            <a:endParaRPr lang="en-US" altLang="ko-KR" sz="1200" b="1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85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613</Words>
  <Application>Microsoft Office PowerPoint</Application>
  <PresentationFormat>화면 슬라이드 쇼(4:3)</PresentationFormat>
  <Paragraphs>201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8" baseType="lpstr">
      <vt:lpstr>宋体</vt:lpstr>
      <vt:lpstr>나눔바른고딕 Light</vt:lpstr>
      <vt:lpstr>맑은 고딕</vt:lpstr>
      <vt:lpstr>Arial</vt:lpstr>
      <vt:lpstr>Trebuchet MS</vt:lpstr>
      <vt:lpstr>Wingdings</vt:lpstr>
      <vt:lpstr>1_디자인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유병용</dc:creator>
  <cp:lastModifiedBy>chanwoo</cp:lastModifiedBy>
  <cp:revision>195</cp:revision>
  <dcterms:created xsi:type="dcterms:W3CDTF">2011-04-03T10:10:30Z</dcterms:created>
  <dcterms:modified xsi:type="dcterms:W3CDTF">2020-11-03T14:49:28Z</dcterms:modified>
</cp:coreProperties>
</file>